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316" r:id="rId2"/>
    <p:sldId id="317" r:id="rId3"/>
    <p:sldId id="318" r:id="rId4"/>
    <p:sldId id="31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94660"/>
  </p:normalViewPr>
  <p:slideViewPr>
    <p:cSldViewPr snapToGrid="0">
      <p:cViewPr varScale="1">
        <p:scale>
          <a:sx n="112" d="100"/>
          <a:sy n="112" d="100"/>
        </p:scale>
        <p:origin x="187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0761B7-9D47-4A10-88A8-C9608D68DC1E}" type="datetimeFigureOut">
              <a:rPr lang="en-US" smtClean="0"/>
              <a:t>2/10/2025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A602FD-9CB7-4002-81D2-2B5C09D85635}" type="slidenum">
              <a:rPr lang="en-US" smtClean="0"/>
              <a:t>‹#›</a:t>
            </a:fld>
            <a:endParaRPr lang="en-US"/>
          </a:p>
        </p:txBody>
      </p:sp>
    </p:spTree>
    <p:extLst>
      <p:ext uri="{BB962C8B-B14F-4D97-AF65-F5344CB8AC3E}">
        <p14:creationId xmlns:p14="http://schemas.microsoft.com/office/powerpoint/2010/main" val="2717218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Imagine that you find yourself</a:t>
            </a:r>
            <a:r>
              <a:rPr lang="en-US" baseline="0" dirty="0"/>
              <a:t> in this situation. Do you see a reason to seek ethics advice?</a:t>
            </a:r>
          </a:p>
          <a:p>
            <a:pPr>
              <a:spcBef>
                <a:spcPts val="600"/>
              </a:spcBef>
              <a:spcAft>
                <a:spcPts val="600"/>
              </a:spcAft>
            </a:pPr>
            <a:r>
              <a:rPr lang="en-US" baseline="0" dirty="0"/>
              <a:t>If so, what questions might you ask?</a:t>
            </a:r>
          </a:p>
          <a:p>
            <a:pPr>
              <a:spcBef>
                <a:spcPts val="600"/>
              </a:spcBef>
              <a:spcAft>
                <a:spcPts val="600"/>
              </a:spcAft>
            </a:pPr>
            <a:r>
              <a:rPr lang="en-US" baseline="0" dirty="0"/>
              <a:t>Do any of the Principles or Standards of Ethical Conduct or the Criminal Conflict of Interest Laws, all summarized in the Ethics and Public Service document, seem to be implicated by this scenario?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F2E116-0F40-4F4E-9AAC-B0B7A16983E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13853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What steps</a:t>
            </a:r>
            <a:r>
              <a:rPr lang="en-US" baseline="0" dirty="0"/>
              <a:t> do you take to manage this situation?</a:t>
            </a:r>
          </a:p>
          <a:p>
            <a:pPr>
              <a:spcBef>
                <a:spcPts val="600"/>
              </a:spcBef>
              <a:spcAft>
                <a:spcPts val="600"/>
              </a:spcAft>
            </a:pPr>
            <a:r>
              <a:rPr lang="en-US" baseline="0" dirty="0"/>
              <a:t>What questions do you ask?</a:t>
            </a:r>
          </a:p>
          <a:p>
            <a:pPr>
              <a:spcBef>
                <a:spcPts val="600"/>
              </a:spcBef>
              <a:spcAft>
                <a:spcPts val="600"/>
              </a:spcAft>
            </a:pPr>
            <a:r>
              <a:rPr lang="en-US" baseline="0" dirty="0"/>
              <a:t>If you seek ethics advice, what information do you provide to your ethics official?</a:t>
            </a:r>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F2E116-0F40-4F4E-9AAC-B0B7A16983E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01769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a:xfrm>
            <a:off x="685800" y="4343399"/>
            <a:ext cx="5486400" cy="4341813"/>
          </a:xfrm>
        </p:spPr>
        <p:txBody>
          <a:bodyPr/>
          <a:lstStyle/>
          <a:p>
            <a:pPr>
              <a:spcBef>
                <a:spcPts val="600"/>
              </a:spcBef>
              <a:spcAft>
                <a:spcPts val="600"/>
              </a:spcAft>
            </a:pPr>
            <a:r>
              <a:rPr lang="en-US" dirty="0"/>
              <a:t>While nothing in this scenario immediately raises an ethics concern, employees preparing to leave federal employment </a:t>
            </a:r>
            <a:r>
              <a:rPr lang="en-US" baseline="0" dirty="0"/>
              <a:t>should be aware of their obligations under the ethics principles – to be loyal to the law, serve selflessly, and be responsible stewards – and act accordingly.</a:t>
            </a:r>
          </a:p>
          <a:p>
            <a:pPr>
              <a:spcBef>
                <a:spcPts val="600"/>
              </a:spcBef>
              <a:spcAft>
                <a:spcPts val="600"/>
              </a:spcAft>
            </a:pPr>
            <a:r>
              <a:rPr lang="en-US" baseline="0" dirty="0"/>
              <a:t>What questions may ethics officials want to ask an employee leaving federal employment? Examples: </a:t>
            </a:r>
          </a:p>
          <a:p>
            <a:pPr marL="628650" lvl="1" indent="-171450">
              <a:spcBef>
                <a:spcPts val="600"/>
              </a:spcBef>
              <a:spcAft>
                <a:spcPts val="600"/>
              </a:spcAft>
              <a:buFont typeface="Arial" panose="020B0604020202020204" pitchFamily="34" charset="0"/>
              <a:buChar char="•"/>
            </a:pPr>
            <a:r>
              <a:rPr lang="en-US" baseline="0" dirty="0"/>
              <a:t>What contracts did they work on at the agency? </a:t>
            </a:r>
          </a:p>
          <a:p>
            <a:pPr marL="628650" lvl="1" indent="-171450">
              <a:spcBef>
                <a:spcPts val="600"/>
              </a:spcBef>
              <a:spcAft>
                <a:spcPts val="600"/>
              </a:spcAft>
              <a:buFont typeface="Arial" panose="020B0604020202020204" pitchFamily="34" charset="0"/>
              <a:buChar char="•"/>
            </a:pPr>
            <a:r>
              <a:rPr lang="en-US" baseline="0" dirty="0"/>
              <a:t>Do they plan to work elsewhere after retiring from federal employment? </a:t>
            </a:r>
          </a:p>
          <a:p>
            <a:pPr>
              <a:spcBef>
                <a:spcPts val="600"/>
              </a:spcBef>
              <a:spcAft>
                <a:spcPts val="600"/>
              </a:spcAft>
            </a:pPr>
            <a:r>
              <a:rPr lang="en-US" baseline="0" dirty="0"/>
              <a:t>What are some actions such an employee may need to take with regard to the ethics principles? Examples: </a:t>
            </a:r>
          </a:p>
          <a:p>
            <a:pPr marL="628650" lvl="1" indent="-171450">
              <a:spcBef>
                <a:spcPts val="600"/>
              </a:spcBef>
              <a:spcAft>
                <a:spcPts val="600"/>
              </a:spcAft>
              <a:buFont typeface="Arial" panose="020B0604020202020204" pitchFamily="34" charset="0"/>
              <a:buChar char="•"/>
            </a:pPr>
            <a:r>
              <a:rPr lang="en-US" baseline="0" dirty="0"/>
              <a:t>If seeking future employment with a non-federal entity </a:t>
            </a:r>
            <a:r>
              <a:rPr lang="en-US" dirty="0"/>
              <a:t>whose financial interests may be impacted by the employee’s official duties, the employee will need to recuse themselves from any matters involving them. </a:t>
            </a:r>
          </a:p>
          <a:p>
            <a:pPr marL="628650" lvl="1" indent="-171450">
              <a:spcBef>
                <a:spcPts val="600"/>
              </a:spcBef>
              <a:spcAft>
                <a:spcPts val="600"/>
              </a:spcAft>
              <a:buFont typeface="Arial" panose="020B0604020202020204" pitchFamily="34" charset="0"/>
              <a:buChar char="•"/>
            </a:pPr>
            <a:r>
              <a:rPr lang="en-US" baseline="0" dirty="0"/>
              <a:t>They may need to complete a separate public financial disclosure report (i.e., Termination Report) and inform the ethics office if they are negotiating for future employment with a non-federal entity. </a:t>
            </a:r>
          </a:p>
          <a:p>
            <a:pPr marL="628650" lvl="1" indent="-171450">
              <a:spcBef>
                <a:spcPts val="600"/>
              </a:spcBef>
              <a:spcAft>
                <a:spcPts val="600"/>
              </a:spcAft>
              <a:buFont typeface="Arial" panose="020B0604020202020204" pitchFamily="34" charset="0"/>
              <a:buChar char="•"/>
            </a:pPr>
            <a:r>
              <a:rPr lang="en-US" dirty="0"/>
              <a:t>They will also need to return all government-issued equipment.</a:t>
            </a:r>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F2E116-0F40-4F4E-9AAC-B0B7A16983E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85517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296863"/>
            <a:ext cx="4572000" cy="3429000"/>
          </a:xfrm>
        </p:spPr>
      </p:sp>
      <p:sp>
        <p:nvSpPr>
          <p:cNvPr id="3" name="Notes Placeholder 2"/>
          <p:cNvSpPr>
            <a:spLocks noGrp="1"/>
          </p:cNvSpPr>
          <p:nvPr>
            <p:ph type="body" idx="1"/>
          </p:nvPr>
        </p:nvSpPr>
        <p:spPr>
          <a:xfrm>
            <a:off x="271732" y="3856008"/>
            <a:ext cx="6314536" cy="5137030"/>
          </a:xfrm>
        </p:spPr>
        <p:txBody>
          <a:bodyPr/>
          <a:lstStyle/>
          <a:p>
            <a:pPr>
              <a:spcBef>
                <a:spcPts val="600"/>
              </a:spcBef>
              <a:spcAft>
                <a:spcPts val="600"/>
              </a:spcAft>
            </a:pPr>
            <a:r>
              <a:rPr lang="en-US" sz="950" dirty="0"/>
              <a:t>Leaving federal employment implicates many of the ethics rules, including criminal statutes, and requires employees, even former employees, to carefully consider their actions. </a:t>
            </a:r>
          </a:p>
          <a:p>
            <a:pPr>
              <a:spcBef>
                <a:spcPts val="600"/>
              </a:spcBef>
              <a:spcAft>
                <a:spcPts val="600"/>
              </a:spcAft>
            </a:pPr>
            <a:r>
              <a:rPr lang="en-US" sz="950" baseline="0" dirty="0"/>
              <a:t>Remind employees leaving government that the ethics rules apply to them and what they do, not who they work for after retirement.</a:t>
            </a:r>
          </a:p>
          <a:p>
            <a:pPr>
              <a:spcBef>
                <a:spcPts val="600"/>
              </a:spcBef>
              <a:spcAft>
                <a:spcPts val="600"/>
              </a:spcAft>
            </a:pPr>
            <a:r>
              <a:rPr lang="en-US" sz="950" baseline="0" dirty="0"/>
              <a:t>Regarding future employment, discuss the meanings of “seeking” and “negotiating” and the, rather serious, consequences when discussions for future involvement become negotiations (see 18 USC 208, 5 CFR Subpart D – Conflicting Financial Interests, and 5 CFR Subpart F – Seeking Other Employment). </a:t>
            </a:r>
          </a:p>
          <a:p>
            <a:pPr marL="628650" lvl="1" indent="-171450">
              <a:spcBef>
                <a:spcPts val="600"/>
              </a:spcBef>
              <a:spcAft>
                <a:spcPts val="600"/>
              </a:spcAft>
              <a:buFont typeface="Arial" panose="020B0604020202020204" pitchFamily="34" charset="0"/>
              <a:buChar char="•"/>
            </a:pPr>
            <a:r>
              <a:rPr lang="en-US" sz="950" baseline="0" dirty="0"/>
              <a:t>For employees who are public financial disclosure report filers, discuss their additional requirements under the Stop Trading on Congressional Knowledge Act (STOCK Act) when beginning negotiations for future employment (see 5 CFR 2635.607).</a:t>
            </a:r>
          </a:p>
          <a:p>
            <a:pPr marL="628650" lvl="1" indent="-171450">
              <a:spcBef>
                <a:spcPts val="600"/>
              </a:spcBef>
              <a:spcAft>
                <a:spcPts val="600"/>
              </a:spcAft>
              <a:buFont typeface="Arial" panose="020B0604020202020204" pitchFamily="34" charset="0"/>
              <a:buChar char="•"/>
            </a:pPr>
            <a:r>
              <a:rPr lang="en-US" sz="950" baseline="0" dirty="0"/>
              <a:t>Consider discussing recusal (see 5 CFR 2635.604).</a:t>
            </a:r>
          </a:p>
          <a:p>
            <a:pPr marL="628650" lvl="1" indent="-171450">
              <a:spcBef>
                <a:spcPts val="600"/>
              </a:spcBef>
              <a:spcAft>
                <a:spcPts val="600"/>
              </a:spcAft>
              <a:buFont typeface="Arial" panose="020B0604020202020204" pitchFamily="34" charset="0"/>
              <a:buChar char="•"/>
            </a:pPr>
            <a:r>
              <a:rPr lang="en-US" sz="950" baseline="0" dirty="0"/>
              <a:t>Consider discussing the process for requesting an opinion from the agency designee regarding whether </a:t>
            </a:r>
            <a:r>
              <a:rPr lang="en-US" sz="950" dirty="0"/>
              <a:t>an employee</a:t>
            </a:r>
            <a:r>
              <a:rPr lang="en-US" sz="950" baseline="0" dirty="0"/>
              <a:t> may receive a waiver or an authorization to permit their participation in a matter while seeking employment (see 5 CFR 2635.605).</a:t>
            </a:r>
          </a:p>
          <a:p>
            <a:pPr lvl="0"/>
            <a:r>
              <a:rPr lang="en-US" sz="950" baseline="0" dirty="0"/>
              <a:t>Regarding post-government employment, discuss the specific restrictions at 18 USC 207 (see also 5 CFR Part 2641 for definitions and prohibitions) and how those restrictions differ for “senior” and “very senior” employees, as well as for political appointees who are also subject to the Ethics Pledge they signed. Note: Ethics Pledges often build on the 18 USC 207 restrictions.</a:t>
            </a:r>
          </a:p>
          <a:p>
            <a:pPr lvl="0"/>
            <a:endParaRPr lang="en-US" sz="950" dirty="0"/>
          </a:p>
          <a:p>
            <a:pPr lvl="0"/>
            <a:r>
              <a:rPr lang="en-US" sz="950" baseline="0" dirty="0"/>
              <a:t>Remind employees that they have a duty to safeguard non-public information (see 5 CFR Subpart G – Misuse of Position). They should not use it to further their personal interests, such as providing it to their prospective employer. </a:t>
            </a:r>
            <a:r>
              <a:rPr lang="en-US" sz="950" dirty="0"/>
              <a:t>In addition, employees have a duty to protect and conserve government property and may not use such property, or allow its use, for other than authorized purposes. Therefore, employees leaving federal employment need to return all government-issued equipment, and before they do, they should not use it for future employment purposes (i.e., to attend virtual meetings with their prospective employer). </a:t>
            </a:r>
          </a:p>
          <a:p>
            <a:pPr lvl="0"/>
            <a:endParaRPr lang="en-US" sz="950" dirty="0"/>
          </a:p>
          <a:p>
            <a:pPr lvl="0"/>
            <a:r>
              <a:rPr lang="en-US" sz="950" dirty="0"/>
              <a:t>If the employee is a public financial disclosure report filer, they will need to complete a Termination Report. Although they can do so after their departure, it is easiest for them, and ethics officials, to fulfill this requirement while they are still at the agency.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F2E116-0F40-4F4E-9AAC-B0B7A16983E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43618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sp>
        <p:nvSpPr>
          <p:cNvPr id="12" name="Freeform 6"/>
          <p:cNvSpPr/>
          <p:nvPr/>
        </p:nvSpPr>
        <p:spPr bwMode="auto">
          <a:xfrm>
            <a:off x="8838008" y="1189204"/>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 y="-361966"/>
            <a:ext cx="7624581" cy="1549106"/>
          </a:xfrm>
        </p:spPr>
        <p:txBody>
          <a:bodyPr anchor="t">
            <a:normAutofit/>
          </a:bodyPr>
          <a:lstStyle>
            <a:lvl1pPr algn="l">
              <a:lnSpc>
                <a:spcPct val="85000"/>
              </a:lnSpc>
              <a:defRPr sz="2400" i="0" cap="all" baseline="0">
                <a:solidFill>
                  <a:schemeClr val="bg1"/>
                </a:solidFill>
                <a:latin typeface="Aharoni" panose="02010803020104030203" pitchFamily="2" charset="-79"/>
                <a:cs typeface="Aharoni" panose="02010803020104030203" pitchFamily="2" charset="-79"/>
              </a:defRPr>
            </a:lvl1pPr>
          </a:lstStyle>
          <a:p>
            <a:r>
              <a:rPr lang="en-US"/>
              <a:t>Click to edit Master title style</a:t>
            </a:r>
          </a:p>
        </p:txBody>
      </p:sp>
      <p:sp>
        <p:nvSpPr>
          <p:cNvPr id="3" name="Subtitle 2"/>
          <p:cNvSpPr>
            <a:spLocks noGrp="1"/>
          </p:cNvSpPr>
          <p:nvPr>
            <p:ph type="subTitle" idx="1" hasCustomPrompt="1"/>
          </p:nvPr>
        </p:nvSpPr>
        <p:spPr>
          <a:xfrm>
            <a:off x="752978" y="1781344"/>
            <a:ext cx="7912445" cy="3607087"/>
          </a:xfrm>
        </p:spPr>
        <p:txBody>
          <a:bodyPr>
            <a:noAutofit/>
          </a:bodyPr>
          <a:lstStyle>
            <a:lvl1pPr marL="0" indent="0" algn="l">
              <a:lnSpc>
                <a:spcPct val="100000"/>
              </a:lnSpc>
              <a:spcBef>
                <a:spcPts val="0"/>
              </a:spcBef>
              <a:buNone/>
              <a:defRPr sz="8000" b="0" i="0" baseline="0">
                <a:solidFill>
                  <a:schemeClr val="tx2"/>
                </a:solidFill>
                <a:latin typeface="Aharoni" panose="02010803020104030203" pitchFamily="2" charset="-79"/>
                <a:cs typeface="Aharoni" panose="02010803020104030203" pitchFamily="2" charset="-79"/>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a:xfrm>
            <a:off x="8838008" y="1416219"/>
            <a:ext cx="305991" cy="365125"/>
          </a:xfrm>
        </p:spPr>
        <p:txBody>
          <a:bodyPr/>
          <a:lstStyle>
            <a:lvl1pPr algn="r">
              <a:defRPr>
                <a:solidFill>
                  <a:schemeClr val="bg2"/>
                </a:solidFill>
              </a:defRPr>
            </a:lvl1pPr>
          </a:lstStyle>
          <a:p>
            <a:fld id="{FC1B147F-F87E-410F-B779-986FBFEFC4CA}" type="slidenum">
              <a:rPr lang="en-US" smtClean="0">
                <a:solidFill>
                  <a:srgbClr val="1D1A1D"/>
                </a:solidFill>
              </a:rPr>
              <a:pPr/>
              <a:t>‹#›</a:t>
            </a:fld>
            <a:endParaRPr lang="en-US">
              <a:solidFill>
                <a:srgbClr val="1D1A1D"/>
              </a:solidFill>
            </a:endParaRPr>
          </a:p>
        </p:txBody>
      </p:sp>
      <p:cxnSp>
        <p:nvCxnSpPr>
          <p:cNvPr id="9" name="Straight Connector 8"/>
          <p:cNvCxnSpPr/>
          <p:nvPr/>
        </p:nvCxnSpPr>
        <p:spPr>
          <a:xfrm>
            <a:off x="580391"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92FC8D20-8339-1E2A-926E-A873A640C50B}"/>
              </a:ext>
            </a:extLst>
          </p:cNvPr>
          <p:cNvSpPr>
            <a:spLocks noGrp="1"/>
          </p:cNvSpPr>
          <p:nvPr>
            <p:ph type="body" sz="quarter" idx="13" hasCustomPrompt="1"/>
          </p:nvPr>
        </p:nvSpPr>
        <p:spPr>
          <a:xfrm>
            <a:off x="752475" y="5573713"/>
            <a:ext cx="7913688" cy="1001712"/>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909391124"/>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69214" y="557263"/>
            <a:ext cx="2880360" cy="1919239"/>
          </a:xfrm>
        </p:spPr>
        <p:txBody>
          <a:bodyPr anchor="t">
            <a:noAutofit/>
          </a:bodyPr>
          <a:lstStyle>
            <a:lvl1pPr>
              <a:lnSpc>
                <a:spcPct val="93000"/>
              </a:lnSpc>
              <a:defRPr sz="4000" baseline="0"/>
            </a:lvl1pPr>
          </a:lstStyle>
          <a:p>
            <a:r>
              <a:rPr lang="en-US"/>
              <a:t>Click to edit Master title style</a:t>
            </a:r>
          </a:p>
        </p:txBody>
      </p:sp>
      <p:sp>
        <p:nvSpPr>
          <p:cNvPr id="3" name="Picture Placeholder 2"/>
          <p:cNvSpPr>
            <a:spLocks noGrp="1" noChangeAspect="1"/>
          </p:cNvSpPr>
          <p:nvPr>
            <p:ph type="pic" idx="1"/>
          </p:nvPr>
        </p:nvSpPr>
        <p:spPr>
          <a:xfrm>
            <a:off x="3943350" y="3"/>
            <a:ext cx="462915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569214" y="2621512"/>
            <a:ext cx="288036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2159140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3886201" y="640080"/>
            <a:ext cx="4686299" cy="55841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11"/>
          </p:nvPr>
        </p:nvSpPr>
        <p:spPr/>
        <p:txBody>
          <a:body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2892311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p:cNvSpPr/>
          <p:nvPr/>
        </p:nvSpPr>
        <p:spPr bwMode="auto">
          <a:xfrm>
            <a:off x="8838008" y="5380580"/>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5993075" y="642931"/>
            <a:ext cx="1835003" cy="4678106"/>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628651" y="642935"/>
            <a:ext cx="5303009" cy="46781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902140" y="5927134"/>
            <a:ext cx="2861142" cy="365125"/>
          </a:xfrm>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11"/>
          </p:nvPr>
        </p:nvSpPr>
        <p:spPr>
          <a:xfrm>
            <a:off x="4902140" y="6315952"/>
            <a:ext cx="2861142" cy="365125"/>
          </a:xfrm>
        </p:spPr>
        <p:txBody>
          <a:body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a:xfrm>
            <a:off x="8838008" y="5607595"/>
            <a:ext cx="305991" cy="365125"/>
          </a:xfrm>
        </p:spPr>
        <p:txBody>
          <a:bodyPr/>
          <a:lstStyle/>
          <a:p>
            <a:fld id="{FC1B147F-F87E-410F-B779-986FBFEFC4CA}" type="slidenum">
              <a:rPr lang="en-US" smtClean="0">
                <a:solidFill>
                  <a:srgbClr val="F5F5F5"/>
                </a:solidFill>
              </a:rPr>
              <a:pPr/>
              <a:t>‹#›</a:t>
            </a:fld>
            <a:endParaRPr lang="en-US">
              <a:solidFill>
                <a:srgbClr val="F5F5F5"/>
              </a:solidFill>
            </a:endParaRPr>
          </a:p>
        </p:txBody>
      </p:sp>
      <p:cxnSp>
        <p:nvCxnSpPr>
          <p:cNvPr id="13" name="Straight Connector 12"/>
          <p:cNvCxnSpPr/>
          <p:nvPr/>
        </p:nvCxnSpPr>
        <p:spPr>
          <a:xfrm>
            <a:off x="1" y="6199730"/>
            <a:ext cx="7695008"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0456697"/>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Ref idx="1001">
        <a:schemeClr val="bg2"/>
      </p:bgRef>
    </p:bg>
    <p:spTree>
      <p:nvGrpSpPr>
        <p:cNvPr id="1" name=""/>
        <p:cNvGrpSpPr/>
        <p:nvPr/>
      </p:nvGrpSpPr>
      <p:grpSpPr>
        <a:xfrm>
          <a:off x="0" y="0"/>
          <a:ext cx="0" cy="0"/>
          <a:chOff x="0" y="0"/>
          <a:chExt cx="0" cy="0"/>
        </a:xfrm>
      </p:grpSpPr>
      <p:sp>
        <p:nvSpPr>
          <p:cNvPr id="12" name="Freeform 6"/>
          <p:cNvSpPr/>
          <p:nvPr/>
        </p:nvSpPr>
        <p:spPr bwMode="auto">
          <a:xfrm>
            <a:off x="8838008" y="1189204"/>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816685" y="1143296"/>
            <a:ext cx="5275772" cy="4268965"/>
          </a:xfrm>
        </p:spPr>
        <p:txBody>
          <a:bodyPr anchor="t">
            <a:normAutofit/>
          </a:bodyPr>
          <a:lstStyle>
            <a:lvl1pPr algn="l">
              <a:lnSpc>
                <a:spcPct val="85000"/>
              </a:lnSpc>
              <a:defRPr sz="7700" cap="all" baseline="0">
                <a:solidFill>
                  <a:schemeClr val="tx2"/>
                </a:solidFill>
              </a:defRPr>
            </a:lvl1pPr>
          </a:lstStyle>
          <a:p>
            <a:r>
              <a:rPr lang="en-US"/>
              <a:t>Click to edit Master title style</a:t>
            </a:r>
          </a:p>
        </p:txBody>
      </p:sp>
      <p:sp>
        <p:nvSpPr>
          <p:cNvPr id="3" name="Subtitle 2"/>
          <p:cNvSpPr>
            <a:spLocks noGrp="1"/>
          </p:cNvSpPr>
          <p:nvPr>
            <p:ph type="subTitle" idx="1"/>
          </p:nvPr>
        </p:nvSpPr>
        <p:spPr>
          <a:xfrm>
            <a:off x="816685" y="5537928"/>
            <a:ext cx="527577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16686" y="6314443"/>
            <a:ext cx="1197467" cy="365125"/>
          </a:xfrm>
        </p:spPr>
        <p:txBody>
          <a:bodyPr/>
          <a:lstStyle>
            <a:lvl1pPr algn="l">
              <a:defRPr sz="1200">
                <a:solidFill>
                  <a:schemeClr val="tx2"/>
                </a:solidFill>
              </a:defRPr>
            </a:lvl1pPr>
          </a:lstStyle>
          <a:p>
            <a:fld id="{C86E9DD2-A713-4E35-8CEC-CF06A693EBDE}" type="datetimeFigureOut">
              <a:rPr lang="en-US" smtClean="0">
                <a:solidFill>
                  <a:srgbClr val="F5F5F5"/>
                </a:solidFill>
              </a:rPr>
              <a:pPr/>
              <a:t>2/10/2025</a:t>
            </a:fld>
            <a:endParaRPr lang="en-US">
              <a:solidFill>
                <a:srgbClr val="F5F5F5"/>
              </a:solidFill>
            </a:endParaRPr>
          </a:p>
        </p:txBody>
      </p:sp>
      <p:sp>
        <p:nvSpPr>
          <p:cNvPr id="5" name="Footer Placeholder 4"/>
          <p:cNvSpPr>
            <a:spLocks noGrp="1"/>
          </p:cNvSpPr>
          <p:nvPr>
            <p:ph type="ftr" sz="quarter" idx="11"/>
          </p:nvPr>
        </p:nvSpPr>
        <p:spPr>
          <a:xfrm>
            <a:off x="2250445" y="6314443"/>
            <a:ext cx="3842012" cy="365125"/>
          </a:xfrm>
        </p:spPr>
        <p:txBody>
          <a:bodyPr/>
          <a:lstStyle>
            <a:lvl1pPr algn="l">
              <a:defRPr b="0">
                <a:solidFill>
                  <a:schemeClr val="tx2"/>
                </a:solidFill>
              </a:defRPr>
            </a:lvl1pPr>
          </a:lstStyle>
          <a:p>
            <a:endParaRPr lang="en-US">
              <a:solidFill>
                <a:srgbClr val="F5F5F5"/>
              </a:solidFill>
            </a:endParaRPr>
          </a:p>
        </p:txBody>
      </p:sp>
      <p:sp>
        <p:nvSpPr>
          <p:cNvPr id="6" name="Slide Number Placeholder 5"/>
          <p:cNvSpPr>
            <a:spLocks noGrp="1"/>
          </p:cNvSpPr>
          <p:nvPr>
            <p:ph type="sldNum" sz="quarter" idx="12"/>
          </p:nvPr>
        </p:nvSpPr>
        <p:spPr>
          <a:xfrm>
            <a:off x="8838008" y="1416219"/>
            <a:ext cx="305991" cy="365125"/>
          </a:xfrm>
        </p:spPr>
        <p:txBody>
          <a:bodyPr/>
          <a:lstStyle>
            <a:lvl1pPr algn="r">
              <a:defRPr>
                <a:solidFill>
                  <a:schemeClr val="bg2"/>
                </a:solidFill>
              </a:defRPr>
            </a:lvl1pPr>
          </a:lstStyle>
          <a:p>
            <a:fld id="{FC1B147F-F87E-410F-B779-986FBFEFC4CA}" type="slidenum">
              <a:rPr lang="en-US" smtClean="0">
                <a:solidFill>
                  <a:srgbClr val="1D1A1D"/>
                </a:solidFill>
              </a:rPr>
              <a:pPr/>
              <a:t>‹#›</a:t>
            </a:fld>
            <a:endParaRPr lang="en-US">
              <a:solidFill>
                <a:srgbClr val="1D1A1D"/>
              </a:solidFill>
            </a:endParaRPr>
          </a:p>
        </p:txBody>
      </p:sp>
      <p:cxnSp>
        <p:nvCxnSpPr>
          <p:cNvPr id="9" name="Straight Connector 8"/>
          <p:cNvCxnSpPr/>
          <p:nvPr/>
        </p:nvCxnSpPr>
        <p:spPr>
          <a:xfrm>
            <a:off x="580391"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516377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11"/>
          </p:nvPr>
        </p:nvSpPr>
        <p:spPr/>
        <p:txBody>
          <a:body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2016609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p:cNvSpPr/>
          <p:nvPr/>
        </p:nvSpPr>
        <p:spPr bwMode="auto">
          <a:xfrm>
            <a:off x="8838008" y="1393748"/>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460756" y="2571725"/>
            <a:ext cx="6222491" cy="3286153"/>
          </a:xfrm>
        </p:spPr>
        <p:txBody>
          <a:bodyPr anchor="t">
            <a:normAutofit/>
          </a:bodyPr>
          <a:lstStyle>
            <a:lvl1pPr>
              <a:lnSpc>
                <a:spcPct val="85000"/>
              </a:lnSpc>
              <a:defRPr sz="7700" cap="all" baseline="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460755" y="1393748"/>
            <a:ext cx="6301072"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557217" y="6314442"/>
            <a:ext cx="1197467" cy="365125"/>
          </a:xfrm>
        </p:spPr>
        <p:txBody>
          <a:bodyPr/>
          <a:lstStyle>
            <a:lvl1pPr>
              <a:defRPr sz="1200">
                <a:solidFill>
                  <a:schemeClr val="tx1">
                    <a:lumMod val="85000"/>
                    <a:lumOff val="15000"/>
                  </a:schemeClr>
                </a:solidFill>
              </a:defRPr>
            </a:lvl1p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11"/>
          </p:nvPr>
        </p:nvSpPr>
        <p:spPr>
          <a:xfrm>
            <a:off x="1460755" y="6314443"/>
            <a:ext cx="4860170" cy="365125"/>
          </a:xfrm>
        </p:spPr>
        <p:txBody>
          <a:bodyPr/>
          <a:lstStyle>
            <a:lvl1pPr>
              <a:defRPr b="0">
                <a:solidFill>
                  <a:schemeClr val="tx1">
                    <a:lumMod val="85000"/>
                    <a:lumOff val="15000"/>
                  </a:schemeClr>
                </a:solidFill>
              </a:defRPr>
            </a:lvl1p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a:xfrm>
            <a:off x="8838008" y="1620763"/>
            <a:ext cx="305991" cy="365125"/>
          </a:xfrm>
        </p:spPr>
        <p:txBody>
          <a:bodyPr/>
          <a:lstStyle>
            <a:lvl1pPr>
              <a:defRPr>
                <a:solidFill>
                  <a:schemeClr val="bg2"/>
                </a:solidFill>
              </a:defRPr>
            </a:lvl1pPr>
          </a:lstStyle>
          <a:p>
            <a:fld id="{FC1B147F-F87E-410F-B779-986FBFEFC4CA}" type="slidenum">
              <a:rPr lang="en-US" smtClean="0">
                <a:solidFill>
                  <a:srgbClr val="F5F5F5"/>
                </a:solidFill>
              </a:rPr>
              <a:pPr/>
              <a:t>‹#›</a:t>
            </a:fld>
            <a:endParaRPr lang="en-US">
              <a:solidFill>
                <a:srgbClr val="F5F5F5"/>
              </a:solidFill>
            </a:endParaRPr>
          </a:p>
        </p:txBody>
      </p:sp>
      <p:cxnSp>
        <p:nvCxnSpPr>
          <p:cNvPr id="10" name="Straight Connector 9"/>
          <p:cNvCxnSpPr/>
          <p:nvPr/>
        </p:nvCxnSpPr>
        <p:spPr>
          <a:xfrm flipH="1">
            <a:off x="2" y="6178167"/>
            <a:ext cx="7683245"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1471711"/>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86200" y="540628"/>
            <a:ext cx="4686300" cy="24889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886200" y="3712467"/>
            <a:ext cx="4686300" cy="24822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513330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7784"/>
            <a:ext cx="2873502" cy="4956048"/>
          </a:xfrm>
        </p:spPr>
        <p:txBody>
          <a:bodyPr/>
          <a:lstStyle/>
          <a:p>
            <a:r>
              <a:rPr lang="en-US"/>
              <a:t>Click to edit Master title style</a:t>
            </a:r>
          </a:p>
        </p:txBody>
      </p:sp>
      <p:sp>
        <p:nvSpPr>
          <p:cNvPr id="3" name="Text Placeholder 2"/>
          <p:cNvSpPr>
            <a:spLocks noGrp="1"/>
          </p:cNvSpPr>
          <p:nvPr>
            <p:ph type="body" idx="1"/>
          </p:nvPr>
        </p:nvSpPr>
        <p:spPr>
          <a:xfrm>
            <a:off x="3886200" y="558065"/>
            <a:ext cx="4684014"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0" y="1526671"/>
            <a:ext cx="4684014"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886200" y="3700826"/>
            <a:ext cx="46863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86200" y="4669432"/>
            <a:ext cx="4684014"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8" name="Footer Placeholder 7"/>
          <p:cNvSpPr>
            <a:spLocks noGrp="1"/>
          </p:cNvSpPr>
          <p:nvPr>
            <p:ph type="ftr" sz="quarter" idx="11"/>
          </p:nvPr>
        </p:nvSpPr>
        <p:spPr/>
        <p:txBody>
          <a:bodyPr/>
          <a:lstStyle/>
          <a:p>
            <a:endParaRPr lang="en-US">
              <a:solidFill>
                <a:prstClr val="black">
                  <a:lumMod val="85000"/>
                  <a:lumOff val="15000"/>
                </a:prstClr>
              </a:solidFill>
            </a:endParaRPr>
          </a:p>
        </p:txBody>
      </p:sp>
      <p:sp>
        <p:nvSpPr>
          <p:cNvPr id="9" name="Slide Number Placeholder 8"/>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4056008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4" name="Footer Placeholder 3"/>
          <p:cNvSpPr>
            <a:spLocks noGrp="1"/>
          </p:cNvSpPr>
          <p:nvPr>
            <p:ph type="ftr" sz="quarter" idx="11"/>
          </p:nvPr>
        </p:nvSpPr>
        <p:spPr/>
        <p:txBody>
          <a:bodyPr/>
          <a:lstStyle/>
          <a:p>
            <a:endParaRPr lang="en-US">
              <a:solidFill>
                <a:prstClr val="black">
                  <a:lumMod val="85000"/>
                  <a:lumOff val="15000"/>
                </a:prstClr>
              </a:solidFill>
            </a:endParaRPr>
          </a:p>
        </p:txBody>
      </p:sp>
      <p:sp>
        <p:nvSpPr>
          <p:cNvPr id="5" name="Slide Number Placeholder 4"/>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3714597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3" name="Footer Placeholder 2"/>
          <p:cNvSpPr>
            <a:spLocks noGrp="1"/>
          </p:cNvSpPr>
          <p:nvPr>
            <p:ph type="ftr" sz="quarter" idx="11"/>
          </p:nvPr>
        </p:nvSpPr>
        <p:spPr/>
        <p:txBody>
          <a:bodyPr/>
          <a:lstStyle/>
          <a:p>
            <a:endParaRPr lang="en-US">
              <a:solidFill>
                <a:prstClr val="black">
                  <a:lumMod val="85000"/>
                  <a:lumOff val="15000"/>
                </a:prstClr>
              </a:solidFill>
            </a:endParaRPr>
          </a:p>
        </p:txBody>
      </p:sp>
      <p:sp>
        <p:nvSpPr>
          <p:cNvPr id="4" name="Slide Number Placeholder 3"/>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2069016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5479"/>
            <a:ext cx="2879082" cy="1921022"/>
          </a:xfrm>
        </p:spPr>
        <p:txBody>
          <a:bodyPr anchor="t">
            <a:noAutofit/>
          </a:bodyPr>
          <a:lstStyle>
            <a:lvl1pPr>
              <a:lnSpc>
                <a:spcPct val="93000"/>
              </a:lnSpc>
              <a:defRPr sz="4000"/>
            </a:lvl1pPr>
          </a:lstStyle>
          <a:p>
            <a:r>
              <a:rPr lang="en-US"/>
              <a:t>Click to edit Master title style</a:t>
            </a:r>
          </a:p>
        </p:txBody>
      </p:sp>
      <p:sp>
        <p:nvSpPr>
          <p:cNvPr id="3" name="Content Placeholder 2"/>
          <p:cNvSpPr>
            <a:spLocks noGrp="1"/>
          </p:cNvSpPr>
          <p:nvPr>
            <p:ph idx="1"/>
          </p:nvPr>
        </p:nvSpPr>
        <p:spPr>
          <a:xfrm>
            <a:off x="3886200" y="564147"/>
            <a:ext cx="46863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71500" y="2621515"/>
            <a:ext cx="2879082"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965234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p:cNvSpPr/>
          <p:nvPr/>
        </p:nvSpPr>
        <p:spPr bwMode="auto">
          <a:xfrm>
            <a:off x="8838008" y="5380580"/>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571501" y="559678"/>
            <a:ext cx="2875430" cy="4952492"/>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3886201" y="569066"/>
            <a:ext cx="4686299" cy="565515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71501" y="5930063"/>
            <a:ext cx="2861142"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3"/>
          </p:nvPr>
        </p:nvSpPr>
        <p:spPr>
          <a:xfrm>
            <a:off x="571501" y="6314443"/>
            <a:ext cx="2861142"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a:solidFill>
                <a:prstClr val="black">
                  <a:lumMod val="85000"/>
                  <a:lumOff val="15000"/>
                </a:prstClr>
              </a:solidFill>
            </a:endParaRPr>
          </a:p>
        </p:txBody>
      </p:sp>
      <p:sp>
        <p:nvSpPr>
          <p:cNvPr id="6" name="Slide Number Placeholder 5"/>
          <p:cNvSpPr>
            <a:spLocks noGrp="1"/>
          </p:cNvSpPr>
          <p:nvPr>
            <p:ph type="sldNum" sz="quarter" idx="4"/>
          </p:nvPr>
        </p:nvSpPr>
        <p:spPr>
          <a:xfrm>
            <a:off x="8838008" y="5607595"/>
            <a:ext cx="305991"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FC1B147F-F87E-410F-B779-986FBFEFC4CA}" type="slidenum">
              <a:rPr lang="en-US" smtClean="0">
                <a:solidFill>
                  <a:srgbClr val="F5F5F5"/>
                </a:solidFill>
              </a:rPr>
              <a:pPr/>
              <a:t>‹#›</a:t>
            </a:fld>
            <a:endParaRPr lang="en-US">
              <a:solidFill>
                <a:srgbClr val="F5F5F5"/>
              </a:solidFill>
            </a:endParaRPr>
          </a:p>
        </p:txBody>
      </p:sp>
      <p:cxnSp>
        <p:nvCxnSpPr>
          <p:cNvPr id="10" name="Straight Connector 9"/>
          <p:cNvCxnSpPr/>
          <p:nvPr/>
        </p:nvCxnSpPr>
        <p:spPr>
          <a:xfrm>
            <a:off x="0" y="6199730"/>
            <a:ext cx="337185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85573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1416" y="1544640"/>
            <a:ext cx="8617176" cy="2746483"/>
          </a:xfrm>
        </p:spPr>
        <p:txBody>
          <a:bodyPr>
            <a:noAutofit/>
          </a:bodyPr>
          <a:lstStyle/>
          <a:p>
            <a:pPr>
              <a:lnSpc>
                <a:spcPts val="5800"/>
              </a:lnSpc>
            </a:pPr>
            <a:r>
              <a:rPr lang="en-US" sz="2000" b="1" dirty="0">
                <a:solidFill>
                  <a:srgbClr val="00B0F0"/>
                </a:solidFill>
              </a:rPr>
              <a:t>Scenario [10]:</a:t>
            </a:r>
            <a:br>
              <a:rPr lang="en-US" sz="2000" b="1" dirty="0">
                <a:solidFill>
                  <a:srgbClr val="00B0F0"/>
                </a:solidFill>
              </a:rPr>
            </a:br>
            <a:r>
              <a:rPr lang="en-US" sz="8000" b="1" dirty="0">
                <a:solidFill>
                  <a:schemeClr val="tx1"/>
                </a:solidFill>
              </a:rPr>
              <a:t>What do </a:t>
            </a:r>
            <a:r>
              <a:rPr lang="en-US" sz="7200" b="1" dirty="0">
                <a:solidFill>
                  <a:schemeClr val="tx1"/>
                </a:solidFill>
              </a:rPr>
              <a:t>you </a:t>
            </a:r>
            <a:r>
              <a:rPr lang="en-US" sz="7200" b="1" dirty="0">
                <a:solidFill>
                  <a:srgbClr val="00B0F0"/>
                </a:solidFill>
              </a:rPr>
              <a:t>Think</a:t>
            </a:r>
            <a:r>
              <a:rPr lang="en-US" sz="11500" b="1" dirty="0">
                <a:solidFill>
                  <a:srgbClr val="00B0F0"/>
                </a:solidFill>
              </a:rPr>
              <a:t>?</a:t>
            </a: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3" name="Subtitle 2">
            <a:extLst>
              <a:ext uri="{FF2B5EF4-FFF2-40B4-BE49-F238E27FC236}">
                <a16:creationId xmlns:a16="http://schemas.microsoft.com/office/drawing/2014/main" id="{40715B9A-522C-E385-C57C-608729469396}"/>
              </a:ext>
            </a:extLst>
          </p:cNvPr>
          <p:cNvSpPr>
            <a:spLocks noGrp="1"/>
          </p:cNvSpPr>
          <p:nvPr>
            <p:ph type="subTitle" idx="1"/>
          </p:nvPr>
        </p:nvSpPr>
        <p:spPr>
          <a:xfrm>
            <a:off x="921418" y="3814183"/>
            <a:ext cx="7912445" cy="3607087"/>
          </a:xfrm>
        </p:spPr>
        <p:txBody>
          <a:bodyPr/>
          <a:lstStyle/>
          <a:p>
            <a:r>
              <a:rPr lang="en-US" sz="3200" b="1" dirty="0">
                <a:solidFill>
                  <a:schemeClr val="tx1"/>
                </a:solidFill>
              </a:rPr>
              <a:t>You are planning to retire soon.</a:t>
            </a:r>
            <a:endParaRPr lang="en-US" sz="3200" dirty="0">
              <a:solidFill>
                <a:schemeClr val="tx1"/>
              </a:solidFill>
            </a:endParaRPr>
          </a:p>
        </p:txBody>
      </p:sp>
    </p:spTree>
    <p:extLst>
      <p:ext uri="{BB962C8B-B14F-4D97-AF65-F5344CB8AC3E}">
        <p14:creationId xmlns:p14="http://schemas.microsoft.com/office/powerpoint/2010/main" val="3509872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1416" y="1456789"/>
            <a:ext cx="8617176" cy="2746483"/>
          </a:xfrm>
        </p:spPr>
        <p:txBody>
          <a:bodyPr>
            <a:noAutofit/>
          </a:bodyPr>
          <a:lstStyle/>
          <a:p>
            <a:pPr>
              <a:lnSpc>
                <a:spcPts val="5800"/>
              </a:lnSpc>
            </a:pPr>
            <a:r>
              <a:rPr lang="en-US" sz="2000" b="1" dirty="0">
                <a:solidFill>
                  <a:srgbClr val="00B0F0"/>
                </a:solidFill>
              </a:rPr>
              <a:t>Scenario [10]:</a:t>
            </a:r>
            <a:br>
              <a:rPr lang="en-US" sz="2000" b="1" dirty="0">
                <a:solidFill>
                  <a:srgbClr val="00B0F0"/>
                </a:solidFill>
              </a:rPr>
            </a:br>
            <a:r>
              <a:rPr lang="en-US" sz="8000" b="1" dirty="0">
                <a:solidFill>
                  <a:schemeClr val="tx1"/>
                </a:solidFill>
              </a:rPr>
              <a:t>What do </a:t>
            </a:r>
            <a:r>
              <a:rPr lang="en-US" sz="7200" b="1" dirty="0">
                <a:solidFill>
                  <a:schemeClr val="tx1"/>
                </a:solidFill>
              </a:rPr>
              <a:t>you </a:t>
            </a:r>
            <a:r>
              <a:rPr lang="en-US" sz="7200" b="1" dirty="0">
                <a:solidFill>
                  <a:srgbClr val="00B0F0"/>
                </a:solidFill>
              </a:rPr>
              <a:t>do</a:t>
            </a:r>
            <a:r>
              <a:rPr lang="en-US" sz="11500" b="1" dirty="0">
                <a:solidFill>
                  <a:srgbClr val="00B0F0"/>
                </a:solidFill>
              </a:rPr>
              <a:t>?</a:t>
            </a: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3" name="Subtitle 2">
            <a:extLst>
              <a:ext uri="{FF2B5EF4-FFF2-40B4-BE49-F238E27FC236}">
                <a16:creationId xmlns:a16="http://schemas.microsoft.com/office/drawing/2014/main" id="{532EE43A-5487-94A8-9AED-9B17F9D4B8E5}"/>
              </a:ext>
            </a:extLst>
          </p:cNvPr>
          <p:cNvSpPr>
            <a:spLocks noGrp="1"/>
          </p:cNvSpPr>
          <p:nvPr>
            <p:ph type="subTitle" idx="1"/>
          </p:nvPr>
        </p:nvSpPr>
        <p:spPr>
          <a:xfrm>
            <a:off x="918620" y="3761284"/>
            <a:ext cx="7912445" cy="3607087"/>
          </a:xfrm>
        </p:spPr>
        <p:txBody>
          <a:bodyPr/>
          <a:lstStyle/>
          <a:p>
            <a:r>
              <a:rPr lang="en-US" sz="3200" b="1" dirty="0">
                <a:solidFill>
                  <a:schemeClr val="tx1"/>
                </a:solidFill>
              </a:rPr>
              <a:t>You are planning to retire soon.</a:t>
            </a:r>
            <a:endParaRPr lang="en-US" sz="3200" dirty="0">
              <a:solidFill>
                <a:schemeClr val="tx1"/>
              </a:solidFill>
            </a:endParaRPr>
          </a:p>
        </p:txBody>
      </p:sp>
    </p:spTree>
    <p:extLst>
      <p:ext uri="{BB962C8B-B14F-4D97-AF65-F5344CB8AC3E}">
        <p14:creationId xmlns:p14="http://schemas.microsoft.com/office/powerpoint/2010/main" val="1956034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6B50B-CE61-25C0-257F-5BFBF476AC65}"/>
              </a:ext>
            </a:extLst>
          </p:cNvPr>
          <p:cNvSpPr>
            <a:spLocks noGrp="1"/>
          </p:cNvSpPr>
          <p:nvPr>
            <p:ph type="ctrTitle"/>
          </p:nvPr>
        </p:nvSpPr>
        <p:spPr>
          <a:xfrm>
            <a:off x="0" y="-480072"/>
            <a:ext cx="8382000" cy="1549106"/>
          </a:xfrm>
        </p:spPr>
        <p:txBody>
          <a:bodyPr/>
          <a:lstStyle/>
          <a:p>
            <a:r>
              <a:rPr lang="en-US" sz="3600" dirty="0">
                <a:solidFill>
                  <a:srgbClr val="000000"/>
                </a:solidFill>
              </a:rPr>
              <a:t>SCENARIO [12] – ETHICS PRINCIPLES</a:t>
            </a:r>
            <a:endParaRPr lang="en-US" dirty="0"/>
          </a:p>
        </p:txBody>
      </p:sp>
      <p:sp>
        <p:nvSpPr>
          <p:cNvPr id="3" name="Subtitle 2">
            <a:extLst>
              <a:ext uri="{FF2B5EF4-FFF2-40B4-BE49-F238E27FC236}">
                <a16:creationId xmlns:a16="http://schemas.microsoft.com/office/drawing/2014/main" id="{7B75E5DE-1733-8667-1F86-ACA406BB4791}"/>
              </a:ext>
            </a:extLst>
          </p:cNvPr>
          <p:cNvSpPr>
            <a:spLocks noGrp="1"/>
          </p:cNvSpPr>
          <p:nvPr>
            <p:ph type="subTitle" idx="1"/>
          </p:nvPr>
        </p:nvSpPr>
        <p:spPr>
          <a:xfrm>
            <a:off x="840992" y="1627691"/>
            <a:ext cx="7912445" cy="3607087"/>
          </a:xfrm>
        </p:spPr>
        <p:txBody>
          <a:bodyPr/>
          <a:lstStyle/>
          <a:p>
            <a:pPr>
              <a:defRPr/>
            </a:pPr>
            <a:r>
              <a:rPr lang="en-US" sz="3200" b="1" dirty="0">
                <a:solidFill>
                  <a:schemeClr val="tx1"/>
                </a:solidFill>
              </a:rPr>
              <a:t>You are planning to retire soon.</a:t>
            </a:r>
            <a:endParaRPr lang="en-US" sz="3200" dirty="0">
              <a:solidFill>
                <a:schemeClr val="tx1"/>
              </a:solidFill>
            </a:endParaRPr>
          </a:p>
        </p:txBody>
      </p:sp>
      <p:sp>
        <p:nvSpPr>
          <p:cNvPr id="10" name="TextBox 9"/>
          <p:cNvSpPr txBox="1"/>
          <p:nvPr/>
        </p:nvSpPr>
        <p:spPr>
          <a:xfrm>
            <a:off x="975530" y="2830286"/>
            <a:ext cx="330526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haroni" panose="02010803020104030203" pitchFamily="2" charset="-79"/>
                <a:ea typeface="+mn-ea"/>
                <a:cs typeface="Aharoni" panose="02010803020104030203" pitchFamily="2" charset="-79"/>
              </a:rPr>
              <a:t>ETHICS PRINCIPLES</a:t>
            </a:r>
          </a:p>
        </p:txBody>
      </p:sp>
      <p:sp>
        <p:nvSpPr>
          <p:cNvPr id="11" name="Rounded Rectangle 10">
            <a:extLst>
              <a:ext uri="{C183D7F6-B498-43B3-948B-1728B52AA6E4}">
                <adec:decorative xmlns:adec="http://schemas.microsoft.com/office/drawing/2017/decorative" val="1"/>
              </a:ext>
            </a:extLst>
          </p:cNvPr>
          <p:cNvSpPr/>
          <p:nvPr/>
        </p:nvSpPr>
        <p:spPr>
          <a:xfrm>
            <a:off x="843888"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14" name="TextBox 13">
            <a:extLst>
              <a:ext uri="{C183D7F6-B498-43B3-948B-1728B52AA6E4}">
                <adec:decorative xmlns:adec="http://schemas.microsoft.com/office/drawing/2017/decorative" val="1"/>
              </a:ext>
            </a:extLst>
          </p:cNvPr>
          <p:cNvSpPr txBox="1"/>
          <p:nvPr/>
        </p:nvSpPr>
        <p:spPr>
          <a:xfrm>
            <a:off x="5090109" y="2830285"/>
            <a:ext cx="330526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Aharoni" panose="02010803020104030203" pitchFamily="2" charset="-79"/>
                <a:ea typeface="+mn-ea"/>
                <a:cs typeface="Aharoni" panose="02010803020104030203" pitchFamily="2" charset="-79"/>
              </a:rPr>
              <a:t>ETHICS RULES</a:t>
            </a:r>
          </a:p>
        </p:txBody>
      </p:sp>
      <p:sp>
        <p:nvSpPr>
          <p:cNvPr id="17" name="Rounded Rectangle 16">
            <a:extLst>
              <a:ext uri="{C183D7F6-B498-43B3-948B-1728B52AA6E4}">
                <adec:decorative xmlns:adec="http://schemas.microsoft.com/office/drawing/2017/decorative" val="1"/>
              </a:ext>
            </a:extLst>
          </p:cNvPr>
          <p:cNvSpPr/>
          <p:nvPr/>
        </p:nvSpPr>
        <p:spPr>
          <a:xfrm>
            <a:off x="4629932" y="2590800"/>
            <a:ext cx="4225622" cy="4068184"/>
          </a:xfrm>
          <a:prstGeom prst="roundRect">
            <a:avLst/>
          </a:prstGeom>
          <a:noFill/>
          <a:ln w="38100">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18" name="TextBox 17"/>
          <p:cNvSpPr txBox="1"/>
          <p:nvPr/>
        </p:nvSpPr>
        <p:spPr>
          <a:xfrm>
            <a:off x="946005" y="3297704"/>
            <a:ext cx="3364319" cy="193899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Loyalty to Law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orbe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Selfless Service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orbe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Responsible Stewardship</a:t>
            </a:r>
            <a:endParaRPr kumimoji="0" lang="en-US" sz="1600" b="0" i="0" u="none" strike="noStrike" kern="1200" cap="none" spc="0" normalizeH="0" baseline="0" noProof="0" dirty="0">
              <a:ln>
                <a:noFill/>
              </a:ln>
              <a:solidFill>
                <a:prstClr val="white"/>
              </a:solidFill>
              <a:effectLst/>
              <a:uLnTx/>
              <a:uFillTx/>
              <a:latin typeface="Corbel"/>
              <a:ea typeface="+mn-ea"/>
              <a:cs typeface="+mn-cs"/>
            </a:endParaRPr>
          </a:p>
        </p:txBody>
      </p:sp>
      <p:sp>
        <p:nvSpPr>
          <p:cNvPr id="23" name="TextBox 22">
            <a:extLst>
              <a:ext uri="{C183D7F6-B498-43B3-948B-1728B52AA6E4}">
                <adec:decorative xmlns:adec="http://schemas.microsoft.com/office/drawing/2017/decorative" val="1"/>
              </a:ext>
            </a:extLst>
          </p:cNvPr>
          <p:cNvSpPr txBox="1"/>
          <p:nvPr/>
        </p:nvSpPr>
        <p:spPr>
          <a:xfrm>
            <a:off x="4797214" y="3158520"/>
            <a:ext cx="4420529"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18 USC 208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STOCK Act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Post-Employment Restrictions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18 USC 207, 5 CFR Part 2641</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Ethics Pledge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Subpart 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Subpart 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Subpart 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Financial Disclosure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endParaRPr>
          </a:p>
        </p:txBody>
      </p:sp>
    </p:spTree>
    <p:extLst>
      <p:ext uri="{BB962C8B-B14F-4D97-AF65-F5344CB8AC3E}">
        <p14:creationId xmlns:p14="http://schemas.microsoft.com/office/powerpoint/2010/main" val="705715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3CC65-44F4-E6EA-7C5C-73E059A787E5}"/>
              </a:ext>
            </a:extLst>
          </p:cNvPr>
          <p:cNvSpPr>
            <a:spLocks noGrp="1"/>
          </p:cNvSpPr>
          <p:nvPr>
            <p:ph type="ctrTitle"/>
          </p:nvPr>
        </p:nvSpPr>
        <p:spPr>
          <a:xfrm>
            <a:off x="0" y="-480072"/>
            <a:ext cx="7624581" cy="1549106"/>
          </a:xfrm>
        </p:spPr>
        <p:txBody>
          <a:bodyPr/>
          <a:lstStyle/>
          <a:p>
            <a:r>
              <a:rPr lang="en-US" sz="3600" dirty="0">
                <a:solidFill>
                  <a:srgbClr val="000000"/>
                </a:solidFill>
              </a:rPr>
              <a:t>SCENARIO [12] – ETHICS rules</a:t>
            </a:r>
            <a:endParaRPr lang="en-US" dirty="0"/>
          </a:p>
        </p:txBody>
      </p:sp>
      <p:sp>
        <p:nvSpPr>
          <p:cNvPr id="18" name="TextBox 17">
            <a:extLst>
              <a:ext uri="{C183D7F6-B498-43B3-948B-1728B52AA6E4}">
                <adec:decorative xmlns:adec="http://schemas.microsoft.com/office/drawing/2017/decorative" val="1"/>
              </a:ext>
            </a:extLst>
          </p:cNvPr>
          <p:cNvSpPr txBox="1"/>
          <p:nvPr/>
        </p:nvSpPr>
        <p:spPr>
          <a:xfrm>
            <a:off x="978437" y="2803467"/>
            <a:ext cx="3305266" cy="461665"/>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Aharoni" panose="02010803020104030203" pitchFamily="2" charset="-79"/>
                <a:ea typeface="+mn-ea"/>
                <a:cs typeface="Aharoni" panose="02010803020104030203" pitchFamily="2" charset="-79"/>
              </a:rPr>
              <a:t>ETHICS PRINCIPLES</a:t>
            </a:r>
          </a:p>
        </p:txBody>
      </p:sp>
      <p:sp>
        <p:nvSpPr>
          <p:cNvPr id="19" name="Rounded Rectangle 18">
            <a:extLst>
              <a:ext uri="{C183D7F6-B498-43B3-948B-1728B52AA6E4}">
                <adec:decorative xmlns:adec="http://schemas.microsoft.com/office/drawing/2017/decorative" val="1"/>
              </a:ext>
            </a:extLst>
          </p:cNvPr>
          <p:cNvSpPr/>
          <p:nvPr/>
        </p:nvSpPr>
        <p:spPr>
          <a:xfrm>
            <a:off x="843888" y="2590800"/>
            <a:ext cx="3574364" cy="3352800"/>
          </a:xfrm>
          <a:prstGeom prst="roundRect">
            <a:avLst/>
          </a:prstGeom>
          <a:noFill/>
          <a:ln w="38100">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1D1A1D">
                  <a:lumMod val="75000"/>
                  <a:lumOff val="25000"/>
                </a:srgbClr>
              </a:solidFill>
              <a:effectLst/>
              <a:uLnTx/>
              <a:uFillTx/>
              <a:latin typeface="Corbel"/>
              <a:ea typeface="+mn-ea"/>
              <a:cs typeface="+mn-cs"/>
            </a:endParaRPr>
          </a:p>
        </p:txBody>
      </p:sp>
      <p:sp>
        <p:nvSpPr>
          <p:cNvPr id="3" name="Subtitle 2">
            <a:extLst>
              <a:ext uri="{FF2B5EF4-FFF2-40B4-BE49-F238E27FC236}">
                <a16:creationId xmlns:a16="http://schemas.microsoft.com/office/drawing/2014/main" id="{D986CA03-4A42-BBB0-F58C-CB64D512D5EF}"/>
              </a:ext>
            </a:extLst>
          </p:cNvPr>
          <p:cNvSpPr>
            <a:spLocks noGrp="1"/>
          </p:cNvSpPr>
          <p:nvPr>
            <p:ph type="subTitle" idx="1"/>
          </p:nvPr>
        </p:nvSpPr>
        <p:spPr>
          <a:xfrm>
            <a:off x="840992" y="1553723"/>
            <a:ext cx="7912445" cy="894621"/>
          </a:xfrm>
        </p:spPr>
        <p:txBody>
          <a:bodyPr/>
          <a:lstStyle/>
          <a:p>
            <a:pPr>
              <a:defRPr/>
            </a:pPr>
            <a:r>
              <a:rPr lang="en-US" sz="3200" b="1" dirty="0">
                <a:solidFill>
                  <a:schemeClr val="tx1"/>
                </a:solidFill>
              </a:rPr>
              <a:t>You are planning to retire soon.</a:t>
            </a:r>
            <a:endParaRPr lang="en-US" sz="3200" dirty="0">
              <a:solidFill>
                <a:schemeClr val="tx1"/>
              </a:solidFill>
            </a:endParaRPr>
          </a:p>
        </p:txBody>
      </p:sp>
      <p:sp>
        <p:nvSpPr>
          <p:cNvPr id="22" name="TextBox 21">
            <a:extLst>
              <a:ext uri="{C183D7F6-B498-43B3-948B-1728B52AA6E4}">
                <adec:decorative xmlns:adec="http://schemas.microsoft.com/office/drawing/2017/decorative" val="1"/>
              </a:ext>
            </a:extLst>
          </p:cNvPr>
          <p:cNvSpPr txBox="1"/>
          <p:nvPr/>
        </p:nvSpPr>
        <p:spPr>
          <a:xfrm>
            <a:off x="876777" y="3265130"/>
            <a:ext cx="3364319" cy="1938992"/>
          </a:xfrm>
          <a:prstGeom prst="rect">
            <a:avLst/>
          </a:prstGeom>
          <a:noFill/>
          <a:ln>
            <a:no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Loyalty to Law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Selfless Service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Responsible Stewardship</a:t>
            </a:r>
            <a:endParaRPr kumimoji="0" lang="en-US" sz="1600" b="0" i="0" u="none" strike="noStrike" kern="1200" cap="none" spc="0" normalizeH="0" baseline="0" noProof="0" dirty="0">
              <a:ln>
                <a:noFill/>
              </a:ln>
              <a:solidFill>
                <a:srgbClr val="1D1A1D">
                  <a:lumMod val="50000"/>
                  <a:lumOff val="50000"/>
                </a:srgbClr>
              </a:solidFill>
              <a:effectLst/>
              <a:uLnTx/>
              <a:uFillTx/>
              <a:latin typeface="Corbel"/>
              <a:ea typeface="+mn-ea"/>
              <a:cs typeface="+mn-cs"/>
            </a:endParaRPr>
          </a:p>
        </p:txBody>
      </p:sp>
      <p:sp>
        <p:nvSpPr>
          <p:cNvPr id="4" name="TextBox 3">
            <a:extLst>
              <a:ext uri="{FF2B5EF4-FFF2-40B4-BE49-F238E27FC236}">
                <a16:creationId xmlns:a16="http://schemas.microsoft.com/office/drawing/2014/main" id="{52982663-9B3F-FE9C-2C99-A87A8991A9EE}"/>
              </a:ext>
              <a:ext uri="{C183D7F6-B498-43B3-948B-1728B52AA6E4}">
                <adec:decorative xmlns:adec="http://schemas.microsoft.com/office/drawing/2017/decorative" val="1"/>
              </a:ext>
            </a:extLst>
          </p:cNvPr>
          <p:cNvSpPr txBox="1"/>
          <p:nvPr/>
        </p:nvSpPr>
        <p:spPr>
          <a:xfrm>
            <a:off x="5090109" y="2830285"/>
            <a:ext cx="330526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haroni" panose="02010803020104030203" pitchFamily="2" charset="-79"/>
                <a:ea typeface="+mn-ea"/>
                <a:cs typeface="Aharoni" panose="02010803020104030203" pitchFamily="2" charset="-79"/>
              </a:rPr>
              <a:t>ETHICS RULES</a:t>
            </a:r>
          </a:p>
        </p:txBody>
      </p:sp>
      <p:sp>
        <p:nvSpPr>
          <p:cNvPr id="8" name="Rounded Rectangle 16">
            <a:extLst>
              <a:ext uri="{FF2B5EF4-FFF2-40B4-BE49-F238E27FC236}">
                <a16:creationId xmlns:a16="http://schemas.microsoft.com/office/drawing/2014/main" id="{32BD85C9-D964-8732-0600-2188D33C0848}"/>
              </a:ext>
              <a:ext uri="{C183D7F6-B498-43B3-948B-1728B52AA6E4}">
                <adec:decorative xmlns:adec="http://schemas.microsoft.com/office/drawing/2017/decorative" val="1"/>
              </a:ext>
            </a:extLst>
          </p:cNvPr>
          <p:cNvSpPr/>
          <p:nvPr/>
        </p:nvSpPr>
        <p:spPr>
          <a:xfrm>
            <a:off x="4629932" y="2590800"/>
            <a:ext cx="4225622" cy="4068184"/>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9" name="TextBox 8">
            <a:extLst>
              <a:ext uri="{FF2B5EF4-FFF2-40B4-BE49-F238E27FC236}">
                <a16:creationId xmlns:a16="http://schemas.microsoft.com/office/drawing/2014/main" id="{3245B1C7-86D7-5B24-1284-1AC876B5B677}"/>
              </a:ext>
              <a:ext uri="{C183D7F6-B498-43B3-948B-1728B52AA6E4}">
                <adec:decorative xmlns:adec="http://schemas.microsoft.com/office/drawing/2017/decorative" val="1"/>
              </a:ext>
            </a:extLst>
          </p:cNvPr>
          <p:cNvSpPr txBox="1"/>
          <p:nvPr/>
        </p:nvSpPr>
        <p:spPr>
          <a:xfrm>
            <a:off x="4797214" y="3158520"/>
            <a:ext cx="4420529"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18 USC 208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STOCK Act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Post-Employment Restrictions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18 USC 207, 5 CFR Part 2641</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Ethics Pledge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Subpart 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Subpart 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Subpart 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Financial Disclosure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orbel"/>
              <a:ea typeface="+mn-ea"/>
              <a:cs typeface="+mn-cs"/>
            </a:endParaRPr>
          </a:p>
        </p:txBody>
      </p:sp>
    </p:spTree>
    <p:extLst>
      <p:ext uri="{BB962C8B-B14F-4D97-AF65-F5344CB8AC3E}">
        <p14:creationId xmlns:p14="http://schemas.microsoft.com/office/powerpoint/2010/main" val="1958601265"/>
      </p:ext>
    </p:extLst>
  </p:cSld>
  <p:clrMapOvr>
    <a:masterClrMapping/>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845</Words>
  <Application>Microsoft Office PowerPoint</Application>
  <PresentationFormat>On-screen Show (4:3)</PresentationFormat>
  <Paragraphs>69</Paragraphs>
  <Slides>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Aharoni</vt:lpstr>
      <vt:lpstr>Aptos</vt:lpstr>
      <vt:lpstr>Arial</vt:lpstr>
      <vt:lpstr>Calibri</vt:lpstr>
      <vt:lpstr>Century Schoolbook</vt:lpstr>
      <vt:lpstr>Corbel</vt:lpstr>
      <vt:lpstr>Headlines</vt:lpstr>
      <vt:lpstr>Scenario [10]: What do you Think?</vt:lpstr>
      <vt:lpstr>Scenario [10]: What do you do?</vt:lpstr>
      <vt:lpstr>SCENARIO [12] – ETHICS PRINCIPLES</vt:lpstr>
      <vt:lpstr>SCENARIO [12] – ETHICS rules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Megan Kunkle</dc:creator>
  <cp:lastModifiedBy>Megan Kunkle</cp:lastModifiedBy>
  <cp:revision>1</cp:revision>
  <dcterms:created xsi:type="dcterms:W3CDTF">2025-02-10T23:40:12Z</dcterms:created>
  <dcterms:modified xsi:type="dcterms:W3CDTF">2025-02-10T23:40:40Z</dcterms:modified>
</cp:coreProperties>
</file>