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316" r:id="rId2"/>
    <p:sldId id="317" r:id="rId3"/>
    <p:sldId id="318" r:id="rId4"/>
    <p:sldId id="31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112" d="100"/>
          <a:sy n="112" d="100"/>
        </p:scale>
        <p:origin x="187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0761B7-9D47-4A10-88A8-C9608D68DC1E}"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A602FD-9CB7-4002-81D2-2B5C09D85635}" type="slidenum">
              <a:rPr lang="en-US" smtClean="0"/>
              <a:t>‹#›</a:t>
            </a:fld>
            <a:endParaRPr lang="en-US"/>
          </a:p>
        </p:txBody>
      </p:sp>
    </p:spTree>
    <p:extLst>
      <p:ext uri="{BB962C8B-B14F-4D97-AF65-F5344CB8AC3E}">
        <p14:creationId xmlns:p14="http://schemas.microsoft.com/office/powerpoint/2010/main" val="2717218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2E116-0F40-4F4E-9AAC-B0B7A16983E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3853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2E116-0F40-4F4E-9AAC-B0B7A16983E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01769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a:xfrm>
            <a:off x="685800" y="4343399"/>
            <a:ext cx="5486400" cy="4341813"/>
          </a:xfrm>
        </p:spPr>
        <p:txBody>
          <a:bodyPr/>
          <a:lstStyle/>
          <a:p>
            <a:pPr>
              <a:spcBef>
                <a:spcPts val="600"/>
              </a:spcBef>
              <a:spcAft>
                <a:spcPts val="600"/>
              </a:spcAft>
            </a:pPr>
            <a:r>
              <a:rPr lang="en-US" dirty="0"/>
              <a:t>While nothing in this scenario immediately raises an ethics concern, employees preparing to leave federal employment </a:t>
            </a:r>
            <a:r>
              <a:rPr lang="en-US" baseline="0" dirty="0"/>
              <a:t>should be aware of their obligations under the ethics principles – to be loyal to the law, serve selflessly, and be responsible stewards – and act accordingly.</a:t>
            </a:r>
          </a:p>
          <a:p>
            <a:pPr>
              <a:spcBef>
                <a:spcPts val="600"/>
              </a:spcBef>
              <a:spcAft>
                <a:spcPts val="600"/>
              </a:spcAft>
            </a:pPr>
            <a:r>
              <a:rPr lang="en-US" baseline="0" dirty="0"/>
              <a:t>What questions may ethics officials want to ask an employee leaving federal employment? Examples: </a:t>
            </a:r>
          </a:p>
          <a:p>
            <a:pPr marL="628650" lvl="1" indent="-171450">
              <a:spcBef>
                <a:spcPts val="600"/>
              </a:spcBef>
              <a:spcAft>
                <a:spcPts val="600"/>
              </a:spcAft>
              <a:buFont typeface="Arial" panose="020B0604020202020204" pitchFamily="34" charset="0"/>
              <a:buChar char="•"/>
            </a:pPr>
            <a:r>
              <a:rPr lang="en-US" baseline="0" dirty="0"/>
              <a:t>What contracts did they work on at the agency? </a:t>
            </a:r>
          </a:p>
          <a:p>
            <a:pPr marL="628650" lvl="1" indent="-171450">
              <a:spcBef>
                <a:spcPts val="600"/>
              </a:spcBef>
              <a:spcAft>
                <a:spcPts val="600"/>
              </a:spcAft>
              <a:buFont typeface="Arial" panose="020B0604020202020204" pitchFamily="34" charset="0"/>
              <a:buChar char="•"/>
            </a:pPr>
            <a:r>
              <a:rPr lang="en-US" baseline="0" dirty="0"/>
              <a:t>Do they plan to work elsewhere after retiring from federal employment? </a:t>
            </a:r>
          </a:p>
          <a:p>
            <a:pPr>
              <a:spcBef>
                <a:spcPts val="600"/>
              </a:spcBef>
              <a:spcAft>
                <a:spcPts val="600"/>
              </a:spcAft>
            </a:pPr>
            <a:r>
              <a:rPr lang="en-US" baseline="0" dirty="0"/>
              <a:t>What are some actions such an employee may need to take with regard to the ethics principles? Examples: </a:t>
            </a:r>
          </a:p>
          <a:p>
            <a:pPr marL="628650" lvl="1" indent="-171450">
              <a:spcBef>
                <a:spcPts val="600"/>
              </a:spcBef>
              <a:spcAft>
                <a:spcPts val="600"/>
              </a:spcAft>
              <a:buFont typeface="Arial" panose="020B0604020202020204" pitchFamily="34" charset="0"/>
              <a:buChar char="•"/>
            </a:pPr>
            <a:r>
              <a:rPr lang="en-US" baseline="0" dirty="0"/>
              <a:t>If seeking future employment with a non-federal entity </a:t>
            </a:r>
            <a:r>
              <a:rPr lang="en-US" dirty="0"/>
              <a:t>whose financial interests may be impacted by the employee’s official duties, the employee will need to recuse themselves from any matters involving them. </a:t>
            </a:r>
          </a:p>
          <a:p>
            <a:pPr marL="628650" lvl="1" indent="-171450">
              <a:spcBef>
                <a:spcPts val="600"/>
              </a:spcBef>
              <a:spcAft>
                <a:spcPts val="600"/>
              </a:spcAft>
              <a:buFont typeface="Arial" panose="020B0604020202020204" pitchFamily="34" charset="0"/>
              <a:buChar char="•"/>
            </a:pPr>
            <a:r>
              <a:rPr lang="en-US" baseline="0" dirty="0"/>
              <a:t>They may need to complete a separate public financial disclosure report (i.e., Termination Report) and inform the ethics office if they are negotiating for future employment with a non-federal entity. </a:t>
            </a:r>
          </a:p>
          <a:p>
            <a:pPr marL="628650" lvl="1" indent="-171450">
              <a:spcBef>
                <a:spcPts val="600"/>
              </a:spcBef>
              <a:spcAft>
                <a:spcPts val="600"/>
              </a:spcAft>
              <a:buFont typeface="Arial" panose="020B0604020202020204" pitchFamily="34" charset="0"/>
              <a:buChar char="•"/>
            </a:pPr>
            <a:r>
              <a:rPr lang="en-US" dirty="0"/>
              <a:t>They will also need to return all government-issued equipment.</a:t>
            </a: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2E116-0F40-4F4E-9AAC-B0B7A16983E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8551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296863"/>
            <a:ext cx="4572000" cy="3429000"/>
          </a:xfrm>
        </p:spPr>
      </p:sp>
      <p:sp>
        <p:nvSpPr>
          <p:cNvPr id="3" name="Notes Placeholder 2"/>
          <p:cNvSpPr>
            <a:spLocks noGrp="1"/>
          </p:cNvSpPr>
          <p:nvPr>
            <p:ph type="body" idx="1"/>
          </p:nvPr>
        </p:nvSpPr>
        <p:spPr>
          <a:xfrm>
            <a:off x="271732" y="3856008"/>
            <a:ext cx="6314536" cy="5137030"/>
          </a:xfrm>
        </p:spPr>
        <p:txBody>
          <a:bodyPr/>
          <a:lstStyle/>
          <a:p>
            <a:pPr>
              <a:spcBef>
                <a:spcPts val="600"/>
              </a:spcBef>
              <a:spcAft>
                <a:spcPts val="600"/>
              </a:spcAft>
            </a:pPr>
            <a:r>
              <a:rPr lang="en-US" sz="950" dirty="0"/>
              <a:t>Leaving federal employment implicates many of the ethics rules, including criminal statutes, and requires employees, even former employees, to carefully consider their actions. </a:t>
            </a:r>
          </a:p>
          <a:p>
            <a:pPr>
              <a:spcBef>
                <a:spcPts val="600"/>
              </a:spcBef>
              <a:spcAft>
                <a:spcPts val="600"/>
              </a:spcAft>
            </a:pPr>
            <a:r>
              <a:rPr lang="en-US" sz="950" baseline="0" dirty="0"/>
              <a:t>Remind employees leaving government that the ethics rules apply to them and what they do, not who they work for after retirement.</a:t>
            </a:r>
          </a:p>
          <a:p>
            <a:pPr>
              <a:spcBef>
                <a:spcPts val="600"/>
              </a:spcBef>
              <a:spcAft>
                <a:spcPts val="600"/>
              </a:spcAft>
            </a:pPr>
            <a:r>
              <a:rPr lang="en-US" sz="950" baseline="0" dirty="0"/>
              <a:t>Regarding future employment, discuss the meanings of “seeking” and “negotiating” and the, rather serious, consequences when discussions for future involvement become negotiations (see 18 USC 208, 5 CFR Subpart D – Conflicting Financial Interests, and 5 CFR Subpart F – Seeking Other Employment). </a:t>
            </a:r>
          </a:p>
          <a:p>
            <a:pPr marL="628650" lvl="1" indent="-171450">
              <a:spcBef>
                <a:spcPts val="600"/>
              </a:spcBef>
              <a:spcAft>
                <a:spcPts val="600"/>
              </a:spcAft>
              <a:buFont typeface="Arial" panose="020B0604020202020204" pitchFamily="34" charset="0"/>
              <a:buChar char="•"/>
            </a:pPr>
            <a:r>
              <a:rPr lang="en-US" sz="950" baseline="0" dirty="0"/>
              <a:t>For employees who are public financial disclosure report filers, discuss their additional requirements under the Stop Trading on Congressional Knowledge Act (STOCK Act) when beginning negotiations for future employment (see 5 CFR 2635.607).</a:t>
            </a:r>
          </a:p>
          <a:p>
            <a:pPr marL="628650" lvl="1" indent="-171450">
              <a:spcBef>
                <a:spcPts val="600"/>
              </a:spcBef>
              <a:spcAft>
                <a:spcPts val="600"/>
              </a:spcAft>
              <a:buFont typeface="Arial" panose="020B0604020202020204" pitchFamily="34" charset="0"/>
              <a:buChar char="•"/>
            </a:pPr>
            <a:r>
              <a:rPr lang="en-US" sz="950" baseline="0" dirty="0"/>
              <a:t>Consider discussing recusal (see 5 CFR 2635.604).</a:t>
            </a:r>
          </a:p>
          <a:p>
            <a:pPr marL="628650" lvl="1" indent="-171450">
              <a:spcBef>
                <a:spcPts val="600"/>
              </a:spcBef>
              <a:spcAft>
                <a:spcPts val="600"/>
              </a:spcAft>
              <a:buFont typeface="Arial" panose="020B0604020202020204" pitchFamily="34" charset="0"/>
              <a:buChar char="•"/>
            </a:pPr>
            <a:r>
              <a:rPr lang="en-US" sz="950" baseline="0" dirty="0"/>
              <a:t>Consider discussing the process for requesting an opinion from the agency designee regarding whether </a:t>
            </a:r>
            <a:r>
              <a:rPr lang="en-US" sz="950" dirty="0"/>
              <a:t>an employee</a:t>
            </a:r>
            <a:r>
              <a:rPr lang="en-US" sz="950" baseline="0" dirty="0"/>
              <a:t> may receive a waiver or an authorization to permit their participation in a matter while seeking employment (see 5 CFR 2635.605).</a:t>
            </a:r>
          </a:p>
          <a:p>
            <a:pPr lvl="0"/>
            <a:r>
              <a:rPr lang="en-US" sz="950" baseline="0" dirty="0"/>
              <a:t>Regarding post-government employment, discuss the specific restrictions at 18 USC 207 (see also 5 CFR Part 2641 for definitions and prohibitions) and how those restrictions differ for “senior” and “very senior” employees, as well as for political appointees who are also subject to the Ethics Pledge they signed. Note: Ethics Pledges often build on the 18 USC 207 restrictions.</a:t>
            </a:r>
          </a:p>
          <a:p>
            <a:pPr lvl="0"/>
            <a:endParaRPr lang="en-US" sz="950" dirty="0"/>
          </a:p>
          <a:p>
            <a:pPr lvl="0"/>
            <a:r>
              <a:rPr lang="en-US" sz="950" baseline="0" dirty="0"/>
              <a:t>Remind employees that they have a duty to safeguard non-public information (see 5 CFR Subpart G – Misuse of Position). They should not use it to further their personal interests, such as providing it to their prospective employer. </a:t>
            </a:r>
            <a:r>
              <a:rPr lang="en-US" sz="950" dirty="0"/>
              <a:t>In addition, employees have a duty to protect and conserve government property and may not use such property, or allow its use, for other than authorized purposes. Therefore, employees leaving federal employment need to return all government-issued equipment, and before they do, they should not use it for future employment purposes (i.e., to attend virtual meetings with their prospective employer). </a:t>
            </a:r>
          </a:p>
          <a:p>
            <a:pPr lvl="0"/>
            <a:endParaRPr lang="en-US" sz="950" dirty="0"/>
          </a:p>
          <a:p>
            <a:pPr lvl="0"/>
            <a:r>
              <a:rPr lang="en-US" sz="950" dirty="0"/>
              <a:t>If the employee is a public financial disclosure report filer, they will need to complete a Termination Report. Although they can do so after their departure, it is easiest for them, and ethics officials, to fulfill this requirement while they are still at the agency.</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2E116-0F40-4F4E-9AAC-B0B7A16983E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43618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90939112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159140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892311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0456697"/>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516377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01660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1471711"/>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51333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4056008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714597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069016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965234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8557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544640"/>
            <a:ext cx="8617176" cy="2746483"/>
          </a:xfrm>
        </p:spPr>
        <p:txBody>
          <a:bodyPr>
            <a:noAutofit/>
          </a:bodyPr>
          <a:lstStyle/>
          <a:p>
            <a:pPr>
              <a:lnSpc>
                <a:spcPts val="5800"/>
              </a:lnSpc>
            </a:pPr>
            <a:r>
              <a:rPr lang="en-US" sz="2000" b="1" dirty="0">
                <a:solidFill>
                  <a:srgbClr val="00B0F0"/>
                </a:solidFill>
              </a:rPr>
              <a:t>Scenario [10]:</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40715B9A-522C-E385-C57C-608729469396}"/>
              </a:ext>
            </a:extLst>
          </p:cNvPr>
          <p:cNvSpPr>
            <a:spLocks noGrp="1"/>
          </p:cNvSpPr>
          <p:nvPr>
            <p:ph type="subTitle" idx="1"/>
          </p:nvPr>
        </p:nvSpPr>
        <p:spPr>
          <a:xfrm>
            <a:off x="921418" y="3814183"/>
            <a:ext cx="7912445" cy="3607087"/>
          </a:xfrm>
        </p:spPr>
        <p:txBody>
          <a:bodyPr/>
          <a:lstStyle/>
          <a:p>
            <a:r>
              <a:rPr lang="en-US" sz="3200" b="1" dirty="0">
                <a:solidFill>
                  <a:schemeClr val="tx1"/>
                </a:solidFill>
              </a:rPr>
              <a:t>You are planning to retire soon.</a:t>
            </a:r>
            <a:endParaRPr lang="en-US" sz="3200" dirty="0">
              <a:solidFill>
                <a:schemeClr val="tx1"/>
              </a:solidFill>
            </a:endParaRPr>
          </a:p>
        </p:txBody>
      </p:sp>
    </p:spTree>
    <p:extLst>
      <p:ext uri="{BB962C8B-B14F-4D97-AF65-F5344CB8AC3E}">
        <p14:creationId xmlns:p14="http://schemas.microsoft.com/office/powerpoint/2010/main" val="3509872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456789"/>
            <a:ext cx="8617176" cy="2746483"/>
          </a:xfrm>
        </p:spPr>
        <p:txBody>
          <a:bodyPr>
            <a:noAutofit/>
          </a:bodyPr>
          <a:lstStyle/>
          <a:p>
            <a:pPr>
              <a:lnSpc>
                <a:spcPts val="5800"/>
              </a:lnSpc>
            </a:pPr>
            <a:r>
              <a:rPr lang="en-US" sz="2000" b="1" dirty="0">
                <a:solidFill>
                  <a:srgbClr val="00B0F0"/>
                </a:solidFill>
              </a:rPr>
              <a:t>Scenario [10]:</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532EE43A-5487-94A8-9AED-9B17F9D4B8E5}"/>
              </a:ext>
            </a:extLst>
          </p:cNvPr>
          <p:cNvSpPr>
            <a:spLocks noGrp="1"/>
          </p:cNvSpPr>
          <p:nvPr>
            <p:ph type="subTitle" idx="1"/>
          </p:nvPr>
        </p:nvSpPr>
        <p:spPr>
          <a:xfrm>
            <a:off x="918620" y="3761284"/>
            <a:ext cx="7912445" cy="3607087"/>
          </a:xfrm>
        </p:spPr>
        <p:txBody>
          <a:bodyPr/>
          <a:lstStyle/>
          <a:p>
            <a:r>
              <a:rPr lang="en-US" sz="3200" b="1" dirty="0">
                <a:solidFill>
                  <a:schemeClr val="tx1"/>
                </a:solidFill>
              </a:rPr>
              <a:t>You are planning to retire soon.</a:t>
            </a:r>
            <a:endParaRPr lang="en-US" sz="3200" dirty="0">
              <a:solidFill>
                <a:schemeClr val="tx1"/>
              </a:solidFill>
            </a:endParaRPr>
          </a:p>
        </p:txBody>
      </p:sp>
    </p:spTree>
    <p:extLst>
      <p:ext uri="{BB962C8B-B14F-4D97-AF65-F5344CB8AC3E}">
        <p14:creationId xmlns:p14="http://schemas.microsoft.com/office/powerpoint/2010/main" val="1956034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6B50B-CE61-25C0-257F-5BFBF476AC65}"/>
              </a:ext>
            </a:extLst>
          </p:cNvPr>
          <p:cNvSpPr>
            <a:spLocks noGrp="1"/>
          </p:cNvSpPr>
          <p:nvPr>
            <p:ph type="ctrTitle"/>
          </p:nvPr>
        </p:nvSpPr>
        <p:spPr>
          <a:xfrm>
            <a:off x="0" y="-480072"/>
            <a:ext cx="8382000" cy="1549106"/>
          </a:xfrm>
        </p:spPr>
        <p:txBody>
          <a:bodyPr/>
          <a:lstStyle/>
          <a:p>
            <a:r>
              <a:rPr lang="en-US" sz="3600" dirty="0">
                <a:solidFill>
                  <a:srgbClr val="000000"/>
                </a:solidFill>
              </a:rPr>
              <a:t>SCENARIO [12] – ETHICS PRINCIPLES</a:t>
            </a:r>
            <a:endParaRPr lang="en-US" dirty="0"/>
          </a:p>
        </p:txBody>
      </p:sp>
      <p:sp>
        <p:nvSpPr>
          <p:cNvPr id="3" name="Subtitle 2">
            <a:extLst>
              <a:ext uri="{FF2B5EF4-FFF2-40B4-BE49-F238E27FC236}">
                <a16:creationId xmlns:a16="http://schemas.microsoft.com/office/drawing/2014/main" id="{7B75E5DE-1733-8667-1F86-ACA406BB4791}"/>
              </a:ext>
            </a:extLst>
          </p:cNvPr>
          <p:cNvSpPr>
            <a:spLocks noGrp="1"/>
          </p:cNvSpPr>
          <p:nvPr>
            <p:ph type="subTitle" idx="1"/>
          </p:nvPr>
        </p:nvSpPr>
        <p:spPr>
          <a:xfrm>
            <a:off x="840992" y="1627691"/>
            <a:ext cx="7912445" cy="3607087"/>
          </a:xfrm>
        </p:spPr>
        <p:txBody>
          <a:bodyPr/>
          <a:lstStyle/>
          <a:p>
            <a:pPr>
              <a:defRPr/>
            </a:pPr>
            <a:r>
              <a:rPr lang="en-US" sz="3200" b="1" dirty="0">
                <a:solidFill>
                  <a:schemeClr val="tx1"/>
                </a:solidFill>
              </a:rPr>
              <a:t>You are planning to retire soon.</a:t>
            </a:r>
            <a:endParaRPr lang="en-US" sz="3200" dirty="0">
              <a:solidFill>
                <a:schemeClr val="tx1"/>
              </a:solidFill>
            </a:endParaRPr>
          </a:p>
        </p:txBody>
      </p:sp>
      <p:sp>
        <p:nvSpPr>
          <p:cNvPr id="10" name="TextBox 9"/>
          <p:cNvSpPr txBox="1"/>
          <p:nvPr/>
        </p:nvSpPr>
        <p:spPr>
          <a:xfrm>
            <a:off x="975530" y="2830286"/>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5090109" y="2830285"/>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2" y="2590800"/>
            <a:ext cx="4225622" cy="4068184"/>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46005" y="3297704"/>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prstClr val="white"/>
              </a:solidFill>
              <a:effectLst/>
              <a:uLnTx/>
              <a:uFillTx/>
              <a:latin typeface="Corbel"/>
              <a:ea typeface="+mn-ea"/>
              <a:cs typeface="+mn-cs"/>
            </a:endParaRPr>
          </a:p>
        </p:txBody>
      </p:sp>
      <p:sp>
        <p:nvSpPr>
          <p:cNvPr id="23" name="TextBox 22">
            <a:extLst>
              <a:ext uri="{C183D7F6-B498-43B3-948B-1728B52AA6E4}">
                <adec:decorative xmlns:adec="http://schemas.microsoft.com/office/drawing/2017/decorative" val="1"/>
              </a:ext>
            </a:extLst>
          </p:cNvPr>
          <p:cNvSpPr txBox="1"/>
          <p:nvPr/>
        </p:nvSpPr>
        <p:spPr>
          <a:xfrm>
            <a:off x="4797214" y="3158520"/>
            <a:ext cx="4420529"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STOCK 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Post-Employment Restrictions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207, 5 CFR Part 2641</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Ethics Pledge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Financial Disclosure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Tree>
    <p:extLst>
      <p:ext uri="{BB962C8B-B14F-4D97-AF65-F5344CB8AC3E}">
        <p14:creationId xmlns:p14="http://schemas.microsoft.com/office/powerpoint/2010/main" val="705715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3CC65-44F4-E6EA-7C5C-73E059A787E5}"/>
              </a:ext>
            </a:extLst>
          </p:cNvPr>
          <p:cNvSpPr>
            <a:spLocks noGrp="1"/>
          </p:cNvSpPr>
          <p:nvPr>
            <p:ph type="ctrTitle"/>
          </p:nvPr>
        </p:nvSpPr>
        <p:spPr>
          <a:xfrm>
            <a:off x="0" y="-480072"/>
            <a:ext cx="7624581" cy="1549106"/>
          </a:xfrm>
        </p:spPr>
        <p:txBody>
          <a:bodyPr/>
          <a:lstStyle/>
          <a:p>
            <a:r>
              <a:rPr lang="en-US" sz="3600" dirty="0">
                <a:solidFill>
                  <a:srgbClr val="000000"/>
                </a:solidFill>
              </a:rPr>
              <a:t>SCENARIO [12]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03467"/>
            <a:ext cx="3305266"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75000"/>
                  <a:lumOff val="25000"/>
                </a:srgbClr>
              </a:solidFill>
              <a:effectLst/>
              <a:uLnTx/>
              <a:uFillTx/>
              <a:latin typeface="Corbel"/>
              <a:ea typeface="+mn-ea"/>
              <a:cs typeface="+mn-cs"/>
            </a:endParaRPr>
          </a:p>
        </p:txBody>
      </p:sp>
      <p:sp>
        <p:nvSpPr>
          <p:cNvPr id="3" name="Subtitle 2">
            <a:extLst>
              <a:ext uri="{FF2B5EF4-FFF2-40B4-BE49-F238E27FC236}">
                <a16:creationId xmlns:a16="http://schemas.microsoft.com/office/drawing/2014/main" id="{D986CA03-4A42-BBB0-F58C-CB64D512D5EF}"/>
              </a:ext>
            </a:extLst>
          </p:cNvPr>
          <p:cNvSpPr>
            <a:spLocks noGrp="1"/>
          </p:cNvSpPr>
          <p:nvPr>
            <p:ph type="subTitle" idx="1"/>
          </p:nvPr>
        </p:nvSpPr>
        <p:spPr>
          <a:xfrm>
            <a:off x="840992" y="1553723"/>
            <a:ext cx="7912445" cy="894621"/>
          </a:xfrm>
        </p:spPr>
        <p:txBody>
          <a:bodyPr/>
          <a:lstStyle/>
          <a:p>
            <a:pPr>
              <a:defRPr/>
            </a:pPr>
            <a:r>
              <a:rPr lang="en-US" sz="3200" b="1" dirty="0">
                <a:solidFill>
                  <a:schemeClr val="tx1"/>
                </a:solidFill>
              </a:rPr>
              <a:t>You are planning to retire soon.</a:t>
            </a:r>
            <a:endParaRPr lang="en-US" sz="3200" dirty="0">
              <a:solidFill>
                <a:schemeClr val="tx1"/>
              </a:solidFill>
            </a:endParaRPr>
          </a:p>
        </p:txBody>
      </p:sp>
      <p:sp>
        <p:nvSpPr>
          <p:cNvPr id="22" name="TextBox 21">
            <a:extLst>
              <a:ext uri="{C183D7F6-B498-43B3-948B-1728B52AA6E4}">
                <adec:decorative xmlns:adec="http://schemas.microsoft.com/office/drawing/2017/decorative" val="1"/>
              </a:ext>
            </a:extLst>
          </p:cNvPr>
          <p:cNvSpPr txBox="1"/>
          <p:nvPr/>
        </p:nvSpPr>
        <p:spPr>
          <a:xfrm>
            <a:off x="876777" y="3265130"/>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4" name="TextBox 3">
            <a:extLst>
              <a:ext uri="{FF2B5EF4-FFF2-40B4-BE49-F238E27FC236}">
                <a16:creationId xmlns:a16="http://schemas.microsoft.com/office/drawing/2014/main" id="{52982663-9B3F-FE9C-2C99-A87A8991A9EE}"/>
              </a:ext>
              <a:ext uri="{C183D7F6-B498-43B3-948B-1728B52AA6E4}">
                <adec:decorative xmlns:adec="http://schemas.microsoft.com/office/drawing/2017/decorative" val="1"/>
              </a:ext>
            </a:extLst>
          </p:cNvPr>
          <p:cNvSpPr txBox="1"/>
          <p:nvPr/>
        </p:nvSpPr>
        <p:spPr>
          <a:xfrm>
            <a:off x="5090109" y="2830285"/>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8" name="Rounded Rectangle 16">
            <a:extLst>
              <a:ext uri="{FF2B5EF4-FFF2-40B4-BE49-F238E27FC236}">
                <a16:creationId xmlns:a16="http://schemas.microsoft.com/office/drawing/2014/main" id="{32BD85C9-D964-8732-0600-2188D33C0848}"/>
              </a:ext>
              <a:ext uri="{C183D7F6-B498-43B3-948B-1728B52AA6E4}">
                <adec:decorative xmlns:adec="http://schemas.microsoft.com/office/drawing/2017/decorative" val="1"/>
              </a:ext>
            </a:extLst>
          </p:cNvPr>
          <p:cNvSpPr/>
          <p:nvPr/>
        </p:nvSpPr>
        <p:spPr>
          <a:xfrm>
            <a:off x="4629932" y="2590800"/>
            <a:ext cx="4225622" cy="4068184"/>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9" name="TextBox 8">
            <a:extLst>
              <a:ext uri="{FF2B5EF4-FFF2-40B4-BE49-F238E27FC236}">
                <a16:creationId xmlns:a16="http://schemas.microsoft.com/office/drawing/2014/main" id="{3245B1C7-86D7-5B24-1284-1AC876B5B677}"/>
              </a:ext>
              <a:ext uri="{C183D7F6-B498-43B3-948B-1728B52AA6E4}">
                <adec:decorative xmlns:adec="http://schemas.microsoft.com/office/drawing/2017/decorative" val="1"/>
              </a:ext>
            </a:extLst>
          </p:cNvPr>
          <p:cNvSpPr txBox="1"/>
          <p:nvPr/>
        </p:nvSpPr>
        <p:spPr>
          <a:xfrm>
            <a:off x="4797214" y="3158520"/>
            <a:ext cx="4420529"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STOCK 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Post-Employment Restrictions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207, 5 CFR Part 2641</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Ethics Pledge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Financial Disclosure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p:txBody>
      </p:sp>
    </p:spTree>
    <p:extLst>
      <p:ext uri="{BB962C8B-B14F-4D97-AF65-F5344CB8AC3E}">
        <p14:creationId xmlns:p14="http://schemas.microsoft.com/office/powerpoint/2010/main" val="1958601265"/>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845</Words>
  <Application>Microsoft Office PowerPoint</Application>
  <PresentationFormat>On-screen Show (4:3)</PresentationFormat>
  <Paragraphs>69</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Aharoni</vt:lpstr>
      <vt:lpstr>Aptos</vt:lpstr>
      <vt:lpstr>Arial</vt:lpstr>
      <vt:lpstr>Calibri</vt:lpstr>
      <vt:lpstr>Century Schoolbook</vt:lpstr>
      <vt:lpstr>Corbel</vt:lpstr>
      <vt:lpstr>Headlines</vt:lpstr>
      <vt:lpstr>Scenario [10]: What do you Think?</vt:lpstr>
      <vt:lpstr>Scenario [10]: What do you do?</vt:lpstr>
      <vt:lpstr>SCENARIO [12] – ETHICS PRINCIPLES</vt:lpstr>
      <vt:lpstr>SCENARIO [12]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2025-02-10T23:40:12Z</dcterms:created>
  <dcterms:modified xsi:type="dcterms:W3CDTF">2025-02-10T23:40:40Z</dcterms:modified>
</cp:coreProperties>
</file>